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284" r:id="rId4"/>
    <p:sldId id="298" r:id="rId5"/>
    <p:sldId id="257" r:id="rId6"/>
    <p:sldId id="285" r:id="rId7"/>
    <p:sldId id="262" r:id="rId8"/>
    <p:sldId id="322" r:id="rId9"/>
    <p:sldId id="321" r:id="rId10"/>
    <p:sldId id="314" r:id="rId11"/>
    <p:sldId id="315" r:id="rId12"/>
    <p:sldId id="268" r:id="rId13"/>
    <p:sldId id="320" r:id="rId14"/>
    <p:sldId id="323" r:id="rId15"/>
    <p:sldId id="324" r:id="rId16"/>
    <p:sldId id="326" r:id="rId17"/>
    <p:sldId id="325" r:id="rId18"/>
    <p:sldId id="305" r:id="rId19"/>
    <p:sldId id="306" r:id="rId20"/>
    <p:sldId id="307" r:id="rId21"/>
    <p:sldId id="328" r:id="rId22"/>
    <p:sldId id="309" r:id="rId23"/>
    <p:sldId id="313" r:id="rId24"/>
    <p:sldId id="296" r:id="rId25"/>
    <p:sldId id="271" r:id="rId26"/>
  </p:sldIdLst>
  <p:sldSz cx="9144000" cy="6858000" type="screen4x3"/>
  <p:notesSz cx="7099300" cy="10234613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AYEmfpTnHZBZegvauF3tQ==" hashData="NHQ4KR88Zw7NkzLXWd2ikYV6CGstOTRUgsxQCv4grZ+eFHlRD4+Kp4nRPce4lpLoUeDZ91/95mDP+24GuPX3u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ton Catherine" initials="HC" lastIdx="2" clrIdx="0">
    <p:extLst>
      <p:ext uri="{19B8F6BF-5375-455C-9EA6-DF929625EA0E}">
        <p15:presenceInfo xmlns:p15="http://schemas.microsoft.com/office/powerpoint/2012/main" userId="S-1-5-21-1478778514-3268124469-4207097400-3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43" autoAdjust="0"/>
  </p:normalViewPr>
  <p:slideViewPr>
    <p:cSldViewPr>
      <p:cViewPr varScale="1">
        <p:scale>
          <a:sx n="79" d="100"/>
          <a:sy n="79" d="100"/>
        </p:scale>
        <p:origin x="307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8AFA9B6-5E56-44F5-A866-92548643E76C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87CAE51-C483-4577-92E4-360C7C0580D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1</a:t>
            </a:r>
            <a:r>
              <a:rPr lang="fr-BE" baseline="30000" dirty="0"/>
              <a:t>er</a:t>
            </a:r>
            <a:r>
              <a:rPr lang="fr-BE" dirty="0"/>
              <a:t> tableau : opérateur extraction</a:t>
            </a:r>
          </a:p>
          <a:p>
            <a:r>
              <a:rPr lang="fr-BE" dirty="0"/>
              <a:t>2</a:t>
            </a:r>
            <a:r>
              <a:rPr lang="fr-BE" baseline="30000" dirty="0"/>
              <a:t>e</a:t>
            </a:r>
            <a:r>
              <a:rPr lang="fr-BE" dirty="0"/>
              <a:t> tableau : </a:t>
            </a:r>
            <a:r>
              <a:rPr lang="fr-BE" dirty="0" err="1"/>
              <a:t>rocteur</a:t>
            </a:r>
            <a:r>
              <a:rPr lang="fr-BE" dirty="0"/>
              <a:t> de blocs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Opérateur extraction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35-49 ans : 45 % - 20-34 ans 22 % et 50-64 : 33 %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70510" algn="l"/>
                <a:tab pos="6031230" algn="r"/>
              </a:tabLst>
            </a:pPr>
            <a:r>
              <a:rPr lang="fr-BE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tableau à double entrée</a:t>
            </a: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reprenant en lignes l’ensemble des </a:t>
            </a:r>
            <a:r>
              <a:rPr lang="fr-BE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postes</a:t>
            </a: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service exploitation, et en colonnes les </a:t>
            </a:r>
            <a:r>
              <a:rPr lang="fr-BE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pathologies </a:t>
            </a: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plus fréquentes qui rendent le poste </a:t>
            </a:r>
            <a:r>
              <a:rPr lang="fr-BE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inoccupable</a:t>
            </a: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les personnes souffrant de ces pathologies.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15000"/>
              </a:lnSpc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pathologies retenues sont les suivantes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TMS membres supérieurs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TMS dos - nuque	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TMS </a:t>
            </a:r>
            <a:r>
              <a:rPr lang="fr-BE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mbres</a:t>
            </a: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inférieurs -  troubles locomotion	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Troubles de la vue	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Troubles de l’équilibre 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270510" algn="l"/>
                <a:tab pos="6031230" algn="r"/>
              </a:tabLst>
            </a:pPr>
            <a:r>
              <a:rPr lang="fr-B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Troubles de l’audition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AR Réintégration 2016. Cadre – méthode de travail. Exploitation </a:t>
            </a:r>
            <a:r>
              <a:rPr lang="fr-BE" dirty="0" err="1"/>
              <a:t>préreprise</a:t>
            </a:r>
            <a:r>
              <a:rPr lang="fr-BE" dirty="0"/>
              <a:t> permet de ne pas avoir bcp de trajets formels. Réintégration </a:t>
            </a:r>
            <a:r>
              <a:rPr lang="fr-BE" dirty="0" err="1"/>
              <a:t>dp</a:t>
            </a:r>
            <a:r>
              <a:rPr lang="fr-BE" dirty="0"/>
              <a:t> 2016 : 12 : 2 demande mutuelle (ALD prolongées) – 2 demande employeur – 8 demande travailleur 2 reprise autre poste, 3 rupture, 3 </a:t>
            </a:r>
            <a:r>
              <a:rPr lang="fr-BE"/>
              <a:t>« protection 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Attention « quota » - dans équipe, tout le monde ne peut pas être à restrictions sinon pas moyen de faire tourner une équipe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5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LHiér</a:t>
            </a:r>
            <a:r>
              <a:rPr lang="fr-BE" dirty="0"/>
              <a:t> a eu connaissance des résultats avant le GT complet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AE51-C483-4577-92E4-360C7C0580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1928"/>
            <a:ext cx="9144000" cy="53731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\\psf\Home\Desktop\Construction Logo 80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30910" r="-6178" b="20070"/>
          <a:stretch/>
        </p:blipFill>
        <p:spPr bwMode="auto">
          <a:xfrm>
            <a:off x="0" y="-71928"/>
            <a:ext cx="5256584" cy="53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psf\Home\Desktop\CDH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60220"/>
            <a:ext cx="1835696" cy="12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3304" y="4293096"/>
            <a:ext cx="6400800" cy="648072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7772400" cy="110755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8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EBFCA-51DE-4F42-B4B5-D1FC809C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AF7774-697D-46E9-BF6E-1651D605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FB40E-DDED-403F-B9B1-46939D6E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4419CA-448C-42CE-8496-2F284F6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C67A6A-B4B7-4BC6-8602-46FF381E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775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5EA61-25E0-4339-B24A-361091AD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FEB88-0B9E-416E-BFE0-5B7BEEFD6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8EF663-36BF-483B-B49B-2EE24C594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1D9E3E-7272-4CBD-AACD-71740B36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11F07-C992-4247-A088-65D9CF34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D020D1-F575-423F-A399-CC0721F7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408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7F56C-ACF6-44DB-BCB2-700F5D83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232B7-39AB-4197-9C9D-4F0BBE08D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2319A1-7425-4033-9552-2D8513D9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1249AA-17A8-484C-B0D4-7D50B0B76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9B07FE-964A-4DC5-9D1F-9A2F79B69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0F3A50-A5A2-4E4E-ADBC-1150493F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FF2F0D-7186-4CBC-B931-9ECBC04F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3D9D6E-4661-400D-B8CD-B74BACF3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96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247BB-01CC-4712-8363-8DC7404C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1C0A4F-1E8F-48C7-AC2C-9F2F9008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0ACC2-F6B3-4439-B406-AF2E8D30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EFAA59-0A2E-4B72-9966-C987353E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831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61A88-DB88-49E0-A72E-E00E7F71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189E20-29D1-4BFD-9668-6AFC19F6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78890-6744-4EBD-ABB5-9F93B62C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155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69467-4DF3-41C2-9704-F8C73864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127AE-255D-4B34-946D-1E0D5BF0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F77E08-C594-4AFC-BE66-7CF73F8A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3370C6-9414-489B-8FF0-F7D1B226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12D99-9991-478E-9AB6-E97F80E5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66CBF3-C963-47D1-AB31-ECE86936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186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B00B9-02B7-4EAC-BD94-B035A91B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6464B0-E995-4160-A6E3-2B7273662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15403C-36ED-4EF0-B896-7EB962E48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3E75B6-D900-4896-85C8-255823E3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784A20-C710-4696-9F19-C28F9258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0FA2F9-40EA-4D25-A75C-C2EF333F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882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89722-DF77-4F98-9D66-15322467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62022F-A12B-43D6-9639-4A8BE64F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5A70C-DB44-4DA8-9BC5-A71D9B6D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F3E3B6-C74A-4210-9B86-DDF6BBBD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20FADA-87F0-4274-8E1B-BB885DF5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63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15FE4D-987A-490B-8F8D-B8E6022B7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F79C4D-9C31-493D-AED9-ACC869C9E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1D015-2E71-4E32-A781-8A4EEFC8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194CC-A796-46BF-84AC-7C3BAC5A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FE671-B9DF-4E2B-A130-42838803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129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1928"/>
            <a:ext cx="9144000" cy="148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>
            <a:lvl1pPr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1944" y="3212977"/>
            <a:ext cx="314554" cy="288032"/>
          </a:xfrm>
          <a:prstGeom prst="rect">
            <a:avLst/>
          </a:prstGeom>
        </p:spPr>
        <p:txBody>
          <a:bodyPr lIns="36000" tIns="0" rIns="0" bIns="0"/>
          <a:lstStyle>
            <a:lvl1pPr>
              <a:defRPr sz="800" b="1">
                <a:latin typeface="+mn-lt"/>
              </a:defRPr>
            </a:lvl1pPr>
          </a:lstStyle>
          <a:p>
            <a:fld id="{D37CE4A8-0FBC-4782-9DFC-450585D4AE0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3" descr="\\psf\Home\Desktop\CDH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60220"/>
            <a:ext cx="1835696" cy="12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A4A2E5-085C-4E4A-A7D8-835A821B0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577" y="438864"/>
            <a:ext cx="612000" cy="5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3">
              <a:lumMod val="5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0151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3">
              <a:lumMod val="5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0151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2968" y="3212976"/>
            <a:ext cx="395536" cy="365125"/>
          </a:xfrm>
          <a:prstGeom prst="rect">
            <a:avLst/>
          </a:prstGeom>
        </p:spPr>
        <p:txBody>
          <a:bodyPr/>
          <a:lstStyle/>
          <a:p>
            <a:fld id="{D37CE4A8-0FBC-4782-9DFC-450585D4AE0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3" descr="\\psf\Home\Desktop\CDH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60220"/>
            <a:ext cx="1835696" cy="12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2A0B4E-EC6C-49D8-B35C-25F0E9BE3D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551067"/>
            <a:ext cx="612000" cy="5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32656"/>
            <a:ext cx="8291264" cy="65799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7"/>
            <a:ext cx="8219256" cy="3528392"/>
          </a:xfrm>
        </p:spPr>
        <p:txBody>
          <a:bodyPr/>
          <a:lstStyle>
            <a:lvl1pPr marL="504000" indent="-504000">
              <a:spcBef>
                <a:spcPts val="0"/>
              </a:spcBef>
              <a:buSzPct val="150000"/>
              <a:buFontTx/>
              <a:buBlip>
                <a:blip r:embed="rId2"/>
              </a:buBlip>
              <a:defRPr sz="2400"/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368" y="1052736"/>
            <a:ext cx="8291264" cy="470647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2968" y="3212976"/>
            <a:ext cx="395536" cy="365125"/>
          </a:xfrm>
          <a:prstGeom prst="rect">
            <a:avLst/>
          </a:prstGeom>
        </p:spPr>
        <p:txBody>
          <a:bodyPr/>
          <a:lstStyle/>
          <a:p>
            <a:fld id="{D37CE4A8-0FBC-4782-9DFC-450585D4AE0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3" descr="\\psf\Home\Desktop\CDH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60220"/>
            <a:ext cx="1835696" cy="12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2670C5-1E0F-4073-8BFE-5EE686BAAF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152" y="579567"/>
            <a:ext cx="612000" cy="5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2968" y="3212976"/>
            <a:ext cx="395536" cy="365125"/>
          </a:xfrm>
          <a:prstGeom prst="rect">
            <a:avLst/>
          </a:prstGeom>
        </p:spPr>
        <p:txBody>
          <a:bodyPr/>
          <a:lstStyle/>
          <a:p>
            <a:fld id="{D37CE4A8-0FBC-4782-9DFC-450585D4AE0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3" name="Picture 2" descr="\\psf\Home\Desktop\Logo CDH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78" y="5919763"/>
            <a:ext cx="1051947" cy="5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08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556794" y="6473102"/>
            <a:ext cx="395536" cy="365125"/>
          </a:xfrm>
          <a:prstGeom prst="rect">
            <a:avLst/>
          </a:prstGeom>
        </p:spPr>
        <p:txBody>
          <a:bodyPr/>
          <a:lstStyle/>
          <a:p>
            <a:fld id="{D37CE4A8-0FBC-4782-9DFC-450585D4AE0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3" descr="\\psf\Home\Desktop\CDH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454" y="5286694"/>
            <a:ext cx="1835696" cy="12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8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1928"/>
            <a:ext cx="9144000" cy="53731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\\psf\Home\Desktop\Construction Logo 80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30910" r="-6178" b="20070"/>
          <a:stretch/>
        </p:blipFill>
        <p:spPr bwMode="auto">
          <a:xfrm>
            <a:off x="0" y="-71928"/>
            <a:ext cx="5256584" cy="53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psf\Home\Desktop\CDH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60220"/>
            <a:ext cx="1835696" cy="12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51072" y="292494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>
              <a:solidFill>
                <a:schemeClr val="bg1"/>
              </a:solidFill>
            </a:endParaRPr>
          </a:p>
          <a:p>
            <a:r>
              <a:rPr lang="fr-BE" sz="2400" dirty="0">
                <a:solidFill>
                  <a:schemeClr val="bg1"/>
                </a:solidFill>
              </a:rPr>
              <a:t>Merci.</a:t>
            </a:r>
          </a:p>
          <a:p>
            <a:r>
              <a:rPr lang="fr-BE" sz="2400" dirty="0" err="1">
                <a:solidFill>
                  <a:schemeClr val="bg1"/>
                </a:solidFill>
              </a:rPr>
              <a:t>Bedankt</a:t>
            </a:r>
            <a:r>
              <a:rPr lang="fr-B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6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F8591-C63E-4B46-9EEE-E33FE9C30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1DD7C5-F943-4033-8C1D-11CE019AE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FE47A-1541-494E-9A8C-828DAF84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6B65D6-5594-4850-8EEF-5B154F44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729D49-E9BC-4C7E-A2BF-B40B2D1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823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AD83F-DA6A-4C5F-AA2D-4D2444D8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99DB03-1A2F-4259-BEFC-907551F92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2FA96-98C0-4A5B-B68E-7132261E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68343-2C5F-4298-B51B-B9FA6C96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15A7D-007D-4FBF-8B10-741C65A6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817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69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  <a:lumMod val="22000"/>
                <a:lumOff val="78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890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2968" y="3212976"/>
            <a:ext cx="395536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37CE4A8-0FBC-4782-9DFC-450585D4AE0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GabGood">
            <a:extLst>
              <a:ext uri="{FF2B5EF4-FFF2-40B4-BE49-F238E27FC236}">
                <a16:creationId xmlns:a16="http://schemas.microsoft.com/office/drawing/2014/main" id="{4BD2A822-E3E1-45CE-8B34-78DFFE569C3A}"/>
              </a:ext>
            </a:extLst>
          </p:cNvPr>
          <p:cNvSpPr/>
          <p:nvPr userDrawn="1"/>
        </p:nvSpPr>
        <p:spPr>
          <a:xfrm>
            <a:off x="-9144000" y="457200"/>
            <a:ext cx="914400" cy="457200"/>
          </a:xfrm>
          <a:prstGeom prst="cube">
            <a:avLst/>
          </a:prstGeom>
          <a:solidFill>
            <a:srgbClr val="00E8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GabBad">
            <a:extLst>
              <a:ext uri="{FF2B5EF4-FFF2-40B4-BE49-F238E27FC236}">
                <a16:creationId xmlns:a16="http://schemas.microsoft.com/office/drawing/2014/main" id="{9E65807B-BC75-4C98-8299-5F350EF108B4}"/>
              </a:ext>
            </a:extLst>
          </p:cNvPr>
          <p:cNvSpPr/>
          <p:nvPr userDrawn="1"/>
        </p:nvSpPr>
        <p:spPr>
          <a:xfrm>
            <a:off x="-9144000" y="1371600"/>
            <a:ext cx="914400" cy="457200"/>
          </a:xfrm>
          <a:prstGeom prst="cube">
            <a:avLst/>
          </a:prstGeom>
          <a:solidFill>
            <a:srgbClr val="135EF3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GabNul">
            <a:extLst>
              <a:ext uri="{FF2B5EF4-FFF2-40B4-BE49-F238E27FC236}">
                <a16:creationId xmlns:a16="http://schemas.microsoft.com/office/drawing/2014/main" id="{175B41D3-E493-4C62-9AF0-386D1A4D9267}"/>
              </a:ext>
            </a:extLst>
          </p:cNvPr>
          <p:cNvSpPr/>
          <p:nvPr userDrawn="1"/>
        </p:nvSpPr>
        <p:spPr>
          <a:xfrm>
            <a:off x="-9144000" y="2286000"/>
            <a:ext cx="914400" cy="457200"/>
          </a:xfrm>
          <a:prstGeom prst="cube">
            <a:avLst/>
          </a:prstGeom>
          <a:solidFill>
            <a:srgbClr val="FF804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38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7" r:id="rId5"/>
    <p:sldLayoutId id="2147483658" r:id="rId6"/>
    <p:sldLayoutId id="214748366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80"/>
        </a:spcBef>
        <a:buClr>
          <a:schemeClr val="accent2">
            <a:lumMod val="50000"/>
          </a:schemeClr>
        </a:buClr>
        <a:buSzPct val="100000"/>
        <a:buFont typeface="ZapfDingbats" pitchFamily="82" charset="2"/>
        <a:buNone/>
        <a:tabLst/>
        <a:defRPr sz="2000" b="1" kern="1200">
          <a:solidFill>
            <a:schemeClr val="accent3">
              <a:lumMod val="50000"/>
            </a:schemeClr>
          </a:solidFill>
          <a:latin typeface="+mj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Font typeface="ZapfDingbats" pitchFamily="82" charset="2"/>
        <a:buChar char="n"/>
        <a:tabLst/>
        <a:defRPr sz="1800" b="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900113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tabLst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252538" indent="-179388" algn="l" defTabSz="914400" rtl="0" eaLnBrk="1" latinLnBrk="0" hangingPunct="1">
        <a:spcBef>
          <a:spcPct val="20000"/>
        </a:spcBef>
        <a:buClr>
          <a:schemeClr val="tx1">
            <a:lumMod val="20000"/>
            <a:lumOff val="80000"/>
          </a:schemeClr>
        </a:buClr>
        <a:buFont typeface="Wingdings" pitchFamily="2" charset="2"/>
        <a:buChar char="§"/>
        <a:defRPr sz="1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423988" indent="-171450" algn="l" defTabSz="914400" rtl="0" eaLnBrk="1" latinLnBrk="0" hangingPunct="1">
        <a:spcBef>
          <a:spcPct val="20000"/>
        </a:spcBef>
        <a:buClr>
          <a:schemeClr val="tx1">
            <a:lumMod val="20000"/>
            <a:lumOff val="80000"/>
          </a:schemeClr>
        </a:buClr>
        <a:buFont typeface="Wingdings" pitchFamily="2" charset="2"/>
        <a:buChar char="§"/>
        <a:defRPr sz="1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F66287-387E-4747-B2A8-A5F2552D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683202-7CB2-453C-A246-5AD13C945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9ED6E3-DEDD-42B5-8557-C4B6768A0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0FD0-5671-4523-9E4A-8FC2DBABDE50}" type="datetimeFigureOut">
              <a:rPr lang="fr-BE" smtClean="0"/>
              <a:t>14-09-22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A12905-5613-4EFE-9775-604D14014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96CE6C-C969-4820-914A-60F8D98F0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FF9C-F115-40B9-924D-CCED2333D6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25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355160" cy="14401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/>
              <a:t>Comment aborder les aspects Santé / RPS / Ergonomie (TMS) dans une entreprise où le focus reste principalement placé sur la sécurité au travail ? </a:t>
            </a:r>
            <a:endParaRPr lang="en-US" sz="2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3304" y="4293096"/>
            <a:ext cx="6400800" cy="864096"/>
          </a:xfrm>
        </p:spPr>
        <p:txBody>
          <a:bodyPr/>
          <a:lstStyle/>
          <a:p>
            <a:r>
              <a:rPr lang="en-US" dirty="0"/>
              <a:t>Catherine HANTON</a:t>
            </a:r>
          </a:p>
          <a:p>
            <a:r>
              <a:rPr lang="en-US" dirty="0"/>
              <a:t>Health &amp; Safety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86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1" y="1506489"/>
            <a:ext cx="8229600" cy="3989039"/>
          </a:xfrm>
        </p:spPr>
        <p:txBody>
          <a:bodyPr/>
          <a:lstStyle/>
          <a:p>
            <a:pPr lvl="1"/>
            <a:r>
              <a:rPr lang="fr-BE" dirty="0"/>
              <a:t>Les fiches de poste de travail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63D9B8-2A5E-BE07-E384-F3CA5819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1" y="1817321"/>
            <a:ext cx="2893501" cy="38175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79232D-6D13-78B5-3CCF-8C429419B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679" y="2268737"/>
            <a:ext cx="2880320" cy="43146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0D5310B-49D4-F9A6-998E-B602E5135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164" y="2708929"/>
            <a:ext cx="2753947" cy="38502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BACE82C-B671-14BD-579A-5BC5FC947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294" y="1918080"/>
            <a:ext cx="3112694" cy="43146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76FDEA-F05A-D624-9143-154587D23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667" y="1714955"/>
            <a:ext cx="2899131" cy="3850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4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  <a:endParaRPr lang="fr-BE" cap="all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4744" cy="4277071"/>
          </a:xfrm>
        </p:spPr>
        <p:txBody>
          <a:bodyPr/>
          <a:lstStyle/>
          <a:p>
            <a:pPr lvl="2"/>
            <a:r>
              <a:rPr lang="fr-BE" dirty="0"/>
              <a:t>Développement du volet « surveillance de santé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BF1A79-16EC-3016-4FF2-A115FD7F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3" y="2116014"/>
            <a:ext cx="6791773" cy="347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03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57" y="1556792"/>
            <a:ext cx="8075240" cy="5026570"/>
          </a:xfrm>
        </p:spPr>
        <p:txBody>
          <a:bodyPr/>
          <a:lstStyle/>
          <a:p>
            <a:r>
              <a:rPr lang="fr-BE" cap="all" dirty="0"/>
              <a:t>A quoi ça sert ?</a:t>
            </a:r>
          </a:p>
          <a:p>
            <a:pPr lvl="1"/>
            <a:r>
              <a:rPr lang="fr-BE" dirty="0"/>
              <a:t>Prévention</a:t>
            </a:r>
          </a:p>
          <a:p>
            <a:pPr lvl="2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Déterminer les </a:t>
            </a:r>
            <a:r>
              <a:rPr lang="fr-BE" b="1" dirty="0">
                <a:ea typeface="Verdana" panose="020B0604030504040204" pitchFamily="34" charset="0"/>
                <a:cs typeface="Verdana" panose="020B0604030504040204" pitchFamily="34" charset="0"/>
              </a:rPr>
              <a:t>EPI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 nécessaires : ex masques FFP3 pour les tailleurs de pierre, bouchons d’oreille, …</a:t>
            </a:r>
          </a:p>
          <a:p>
            <a:pPr lvl="2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Mettre en place des </a:t>
            </a:r>
            <a:r>
              <a:rPr lang="fr-BE" b="1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formations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: ex formation à la manutention manuelle des charges (théorie + passage de l’ergonome sur le poste de travail des participants) – communication sur les résultats des AR bruit</a:t>
            </a:r>
          </a:p>
          <a:p>
            <a:pPr lvl="2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Orientation pour les </a:t>
            </a:r>
            <a:r>
              <a:rPr lang="fr-BE" b="1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visites médicales 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(critères prépondérants pour l’</a:t>
            </a:r>
            <a:r>
              <a:rPr lang="fr-BE" b="1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aptitude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au poste)</a:t>
            </a:r>
          </a:p>
          <a:p>
            <a:pPr lvl="2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Aide à l’établissement du plan annuel </a:t>
            </a:r>
          </a:p>
          <a:p>
            <a:pPr lvl="2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Orientation pour des </a:t>
            </a:r>
            <a:r>
              <a:rPr lang="fr-BE" b="1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essais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: ex exosquelettes</a:t>
            </a:r>
          </a:p>
          <a:p>
            <a:pPr lvl="2"/>
            <a:endParaRPr lang="fr-BE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20725" lvl="2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DE846D-A7E7-8A9A-CC62-9D934E23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44356"/>
            <a:ext cx="1605816" cy="21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E0A052-734B-C03A-95AB-B0B89CB7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65" y="4692996"/>
            <a:ext cx="1440160" cy="20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0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C143021-D8EC-F0F9-FBF7-7242D370E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329" y="4617132"/>
            <a:ext cx="2056119" cy="11477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7992888" cy="4752528"/>
          </a:xfrm>
        </p:spPr>
        <p:txBody>
          <a:bodyPr/>
          <a:lstStyle/>
          <a:p>
            <a:pPr lvl="1"/>
            <a:r>
              <a:rPr lang="fr-BE" dirty="0"/>
              <a:t>Réaction : le GT Restrictions Médicales et Gestion des Fins de Carrière</a:t>
            </a:r>
          </a:p>
          <a:p>
            <a:pPr lvl="2"/>
            <a:r>
              <a:rPr lang="fr-BE" dirty="0"/>
              <a:t>Constat </a:t>
            </a:r>
          </a:p>
          <a:p>
            <a:pPr lvl="3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Milieu rude, soumis aux variations climatiques (travail à l’extérieur, ou dans des halls de production ouverts, hauts, avec un process à l’eau)</a:t>
            </a:r>
          </a:p>
          <a:p>
            <a:pPr lvl="3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Site vaste, requérant d’importants déplacements à pied quotidiens, sur une pente de 12 d° (21%) dans le gisement </a:t>
            </a:r>
            <a:r>
              <a:rPr lang="fr-BE" sz="12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sollicitations du système locomoteur</a:t>
            </a:r>
            <a:endParaRPr lang="fr-B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Postes de travail lourds : densité de la pierre bleue 2,7 t/m3 </a:t>
            </a:r>
            <a:r>
              <a:rPr lang="fr-BE" sz="12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équipements lourds et encombrants, produit lourd et encombrant </a:t>
            </a:r>
            <a:r>
              <a:rPr lang="fr-BE" sz="12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sollicitations du système musculosquelettique des membres supérieurs</a:t>
            </a:r>
          </a:p>
          <a:p>
            <a:pPr lvl="3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Historiquement emplois manuels, ne requérant pas de formation </a:t>
            </a:r>
            <a:r>
              <a:rPr lang="fr-BE" sz="12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population ayant généralement débuté jeune (&lt; 18 ans)</a:t>
            </a:r>
          </a:p>
          <a:p>
            <a:pPr lvl="3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Pyramide des âges et contexte socioprofessionnel (allongement des carrières) défavorables</a:t>
            </a:r>
          </a:p>
          <a:p>
            <a:pPr marL="720725" lvl="2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r>
              <a:rPr lang="fr-BE" sz="1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augmentation du nombre de travailleurs pour qui des restrictions ou recommandations médicales sont émises</a:t>
            </a:r>
          </a:p>
          <a:p>
            <a:pPr lvl="1"/>
            <a:endParaRPr lang="fr-BE" dirty="0"/>
          </a:p>
          <a:p>
            <a:pPr lvl="2"/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0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7992888" cy="4752528"/>
          </a:xfrm>
        </p:spPr>
        <p:txBody>
          <a:bodyPr/>
          <a:lstStyle/>
          <a:p>
            <a:pPr lvl="2"/>
            <a:r>
              <a:rPr lang="fr-BE" dirty="0"/>
              <a:t>A la demande du CPPT, mise sur pied d’un Groupe de Travail « Restrictions médicales ». </a:t>
            </a:r>
          </a:p>
          <a:p>
            <a:pPr lvl="3"/>
            <a:r>
              <a:rPr lang="fr-BE" dirty="0"/>
              <a:t>DRH, conseiller en prévention, médecin du travail, représentants des travailleurs</a:t>
            </a:r>
          </a:p>
          <a:p>
            <a:pPr lvl="3"/>
            <a:r>
              <a:rPr lang="fr-BE" dirty="0"/>
              <a:t>1</a:t>
            </a:r>
            <a:r>
              <a:rPr lang="fr-BE" baseline="30000" dirty="0"/>
              <a:t>ère</a:t>
            </a:r>
            <a:r>
              <a:rPr lang="fr-BE" dirty="0"/>
              <a:t> réunion le 02/09/2016</a:t>
            </a:r>
          </a:p>
          <a:p>
            <a:pPr lvl="3"/>
            <a:r>
              <a:rPr lang="fr-BE" dirty="0"/>
              <a:t>Objectif initial : pouvoir proposer des postes « plus légers »aux personnes souffrant de restrictions médicales </a:t>
            </a:r>
          </a:p>
          <a:p>
            <a:pPr lvl="2"/>
            <a:r>
              <a:rPr lang="fr-BE" dirty="0"/>
              <a:t>Tableau à double entrée poste de travail / pathologie </a:t>
            </a:r>
            <a:r>
              <a:rPr lang="fr-BE" dirty="0">
                <a:sym typeface="Wingdings" panose="05000000000000000000" pitchFamily="2" charset="2"/>
              </a:rPr>
              <a:t>pour tous les postes  « catalogue » des postes CCT104 </a:t>
            </a:r>
          </a:p>
          <a:p>
            <a:pPr lvl="2"/>
            <a:endParaRPr lang="fr-BE" dirty="0">
              <a:sym typeface="Wingdings" panose="05000000000000000000" pitchFamily="2" charset="2"/>
            </a:endParaRPr>
          </a:p>
          <a:p>
            <a:pPr marL="720725" lvl="2" indent="0">
              <a:buNone/>
            </a:pPr>
            <a:endParaRPr lang="fr-BE" dirty="0"/>
          </a:p>
          <a:p>
            <a:pPr lvl="2"/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595CA7-96BC-B1EA-BD87-C737EC2E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717032"/>
            <a:ext cx="7018744" cy="2997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7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7992888" cy="4752528"/>
          </a:xfrm>
        </p:spPr>
        <p:txBody>
          <a:bodyPr/>
          <a:lstStyle/>
          <a:p>
            <a:pPr lvl="2"/>
            <a:r>
              <a:rPr lang="fr-BE" dirty="0"/>
              <a:t>Retour des absents de longue durée</a:t>
            </a:r>
          </a:p>
          <a:p>
            <a:pPr lvl="3"/>
            <a:r>
              <a:rPr lang="fr-BE" dirty="0"/>
              <a:t>Visite de pré-reprise (laisser le temps à la ligne hiérarchique de s’organiser)</a:t>
            </a:r>
          </a:p>
          <a:p>
            <a:pPr lvl="3"/>
            <a:r>
              <a:rPr lang="fr-BE" dirty="0"/>
              <a:t>Confrontation restrictions prononcées – postes 1. possibles pour le travailleur et 2 disponibles </a:t>
            </a:r>
          </a:p>
          <a:p>
            <a:pPr lvl="3"/>
            <a:endParaRPr lang="fr-BE" dirty="0"/>
          </a:p>
          <a:p>
            <a:pPr lvl="3"/>
            <a:endParaRPr lang="fr-BE" dirty="0"/>
          </a:p>
          <a:p>
            <a:pPr lvl="3"/>
            <a:endParaRPr lang="fr-BE" dirty="0"/>
          </a:p>
          <a:p>
            <a:pPr lvl="3"/>
            <a:endParaRPr lang="fr-BE" dirty="0"/>
          </a:p>
          <a:p>
            <a:pPr lvl="3"/>
            <a:endParaRPr lang="fr-BE" dirty="0"/>
          </a:p>
          <a:p>
            <a:pPr lvl="3"/>
            <a:endParaRPr lang="fr-BE" dirty="0"/>
          </a:p>
          <a:p>
            <a:pPr marL="1073150" lvl="3" indent="0">
              <a:buNone/>
            </a:pPr>
            <a:endParaRPr lang="fr-BE" dirty="0"/>
          </a:p>
          <a:p>
            <a:pPr lvl="2"/>
            <a:endParaRPr lang="fr-BE" dirty="0">
              <a:sym typeface="Wingdings" panose="05000000000000000000" pitchFamily="2" charset="2"/>
            </a:endParaRPr>
          </a:p>
          <a:p>
            <a:pPr marL="720725" lvl="2" indent="0">
              <a:buNone/>
            </a:pPr>
            <a:endParaRPr lang="fr-BE" dirty="0"/>
          </a:p>
          <a:p>
            <a:pPr lvl="2"/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51FD19-1101-9CFD-CD43-90200853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54806"/>
            <a:ext cx="4322378" cy="369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088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7992888" cy="4752528"/>
          </a:xfrm>
        </p:spPr>
        <p:txBody>
          <a:bodyPr/>
          <a:lstStyle/>
          <a:p>
            <a:pPr lvl="2"/>
            <a:r>
              <a:rPr lang="fr-BE" dirty="0"/>
              <a:t>Poste CCT104 devenant vacant : procédure mise en place</a:t>
            </a:r>
            <a:endParaRPr lang="fr-BE" dirty="0">
              <a:sym typeface="Wingdings" panose="05000000000000000000" pitchFamily="2" charset="2"/>
            </a:endParaRPr>
          </a:p>
          <a:p>
            <a:pPr lvl="3"/>
            <a:r>
              <a:rPr lang="fr-FR" dirty="0">
                <a:sym typeface="Wingdings" panose="05000000000000000000" pitchFamily="2" charset="2"/>
              </a:rPr>
              <a:t>Prévenir le SIPP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Faire une analyse de risque du poste de travail si elle n’existe pas (SIPP)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Signaler dans l’appel à candidature que cette place est un poste CCT104 (à condition de disposer des compétences pour l’exercer)</a:t>
            </a:r>
          </a:p>
          <a:p>
            <a:pPr marL="1073150" lvl="3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073150" lvl="3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073150" lvl="3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073150" lvl="3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073150" lvl="3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720725" lvl="2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720725" lvl="2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marL="720725" lvl="2" indent="0">
              <a:buNone/>
            </a:pPr>
            <a:endParaRPr lang="fr-BE" dirty="0"/>
          </a:p>
          <a:p>
            <a:pPr lvl="2"/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6A5969-EB94-F76B-D4B2-186520E1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47" y="2996952"/>
            <a:ext cx="6839944" cy="2084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81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0CC6B-2603-4081-B85B-81932E67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AR Psychosociaux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AB60C-E1A5-4A6C-BE7A-79E58F04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136904" cy="5251722"/>
          </a:xfrm>
        </p:spPr>
        <p:txBody>
          <a:bodyPr/>
          <a:lstStyle/>
          <a:p>
            <a:r>
              <a:rPr lang="fr-BE" cap="all" dirty="0"/>
              <a:t>Pourquoi ? Comment ?</a:t>
            </a:r>
          </a:p>
          <a:p>
            <a:pPr lvl="1"/>
            <a:r>
              <a:rPr lang="fr-BE" dirty="0"/>
              <a:t>A la demande du CPPT, mise sur pied d’un Groupe de Travail « Risques psychosociaux». </a:t>
            </a:r>
          </a:p>
          <a:p>
            <a:pPr lvl="2"/>
            <a:r>
              <a:rPr lang="fr-BE" dirty="0"/>
              <a:t>DRH, conseiller en prévention, conseiller en prévention aspects psychosociaux, représentants des travailleurs, personnes de confiance </a:t>
            </a:r>
          </a:p>
          <a:p>
            <a:pPr lvl="2"/>
            <a:r>
              <a:rPr lang="fr-BE" dirty="0"/>
              <a:t>1</a:t>
            </a:r>
            <a:r>
              <a:rPr lang="fr-BE" baseline="30000" dirty="0"/>
              <a:t>ère</a:t>
            </a:r>
            <a:r>
              <a:rPr lang="fr-BE" dirty="0"/>
              <a:t> réunion le 18/06/2014</a:t>
            </a:r>
          </a:p>
          <a:p>
            <a:pPr lvl="2"/>
            <a:r>
              <a:rPr lang="fr-BE" dirty="0"/>
              <a:t>Objectifs</a:t>
            </a:r>
          </a:p>
          <a:p>
            <a:pPr lvl="3"/>
            <a:r>
              <a:rPr lang="fr-BE" dirty="0"/>
              <a:t>Respect des obligations légales en matière d’analyse des risques psychosociaux</a:t>
            </a:r>
          </a:p>
          <a:p>
            <a:pPr lvl="3"/>
            <a:r>
              <a:rPr lang="fr-BE" dirty="0"/>
              <a:t>Ecoute et meilleure compréhension du ressenti des travailleurs</a:t>
            </a:r>
          </a:p>
          <a:p>
            <a:pPr lvl="3"/>
            <a:r>
              <a:rPr lang="fr-BE" dirty="0"/>
              <a:t>Amélioration du bien-être des travailleurs</a:t>
            </a:r>
          </a:p>
          <a:p>
            <a:r>
              <a:rPr lang="fr-BE" cap="all" dirty="0"/>
              <a:t>La première AR psychosociaux </a:t>
            </a:r>
            <a:r>
              <a:rPr lang="fr-BE" dirty="0"/>
              <a:t>: GISEMENT</a:t>
            </a:r>
          </a:p>
          <a:p>
            <a:pPr lvl="1"/>
            <a:r>
              <a:rPr lang="fr-BE" dirty="0"/>
              <a:t>Choix du service : en raison d’un taux d’absentéisme plus élevé</a:t>
            </a:r>
          </a:p>
          <a:p>
            <a:pPr lvl="1"/>
            <a:r>
              <a:rPr lang="fr-BE" dirty="0"/>
              <a:t>Réunion du 18 mars 2015 : </a:t>
            </a:r>
          </a:p>
          <a:p>
            <a:pPr lvl="2"/>
            <a:r>
              <a:rPr lang="fr-BE" dirty="0"/>
              <a:t>Choix du questionnaire : travail avec le questionnaire ARIPSO de notre SEPP ARISTA et arrêt des questions sociodémographiques (secteur – âge – ancienneté – intentions de rester)</a:t>
            </a:r>
          </a:p>
          <a:p>
            <a:pPr lvl="2"/>
            <a:r>
              <a:rPr lang="fr-BE" dirty="0"/>
              <a:t> Choix de la méthode de passation : </a:t>
            </a:r>
            <a:r>
              <a:rPr lang="fr-BE" sz="1400" dirty="0"/>
              <a:t>2 séances de remplissage en salle, avec lecture par le CPAP et envoi du questionnaire à domicile pour les absents</a:t>
            </a:r>
          </a:p>
          <a:p>
            <a:pPr lvl="2"/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5EC2DB-E40D-4AD3-8359-C9DDA780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041A4-D29E-4B3D-83DC-E791BD8E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AR Psychosociaux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9D1AE-3406-42B8-A25C-1E48A3F6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386610"/>
          </a:xfrm>
        </p:spPr>
        <p:txBody>
          <a:bodyPr/>
          <a:lstStyle/>
          <a:p>
            <a:pPr marL="266700" lvl="1" indent="0">
              <a:buNone/>
            </a:pPr>
            <a:r>
              <a:rPr lang="fr-BE" dirty="0"/>
              <a:t> </a:t>
            </a:r>
          </a:p>
          <a:p>
            <a:pPr lvl="2"/>
            <a:r>
              <a:rPr lang="fr-BE" dirty="0"/>
              <a:t>Etablissement de la ligne du temps</a:t>
            </a:r>
          </a:p>
          <a:p>
            <a:pPr lvl="3"/>
            <a:r>
              <a:rPr lang="fr-BE" dirty="0"/>
              <a:t>Mai 2015 : communication aux travailleurs</a:t>
            </a:r>
          </a:p>
          <a:p>
            <a:pPr lvl="3"/>
            <a:r>
              <a:rPr lang="fr-BE" dirty="0"/>
              <a:t>Début juillet 2015 : passation du questionnaire</a:t>
            </a:r>
          </a:p>
          <a:p>
            <a:pPr lvl="3"/>
            <a:r>
              <a:rPr lang="fr-BE" dirty="0"/>
              <a:t>Fin 2015 : rapport final</a:t>
            </a:r>
          </a:p>
          <a:p>
            <a:pPr lvl="1"/>
            <a:r>
              <a:rPr lang="fr-BE" dirty="0"/>
              <a:t>Présentation des résultats au CPPT le 14/01/2016</a:t>
            </a:r>
          </a:p>
          <a:p>
            <a:pPr lvl="1"/>
            <a:r>
              <a:rPr lang="fr-BE" dirty="0"/>
              <a:t>Réunion du 3 février 2016: </a:t>
            </a:r>
          </a:p>
          <a:p>
            <a:pPr lvl="2"/>
            <a:r>
              <a:rPr lang="fr-BE" dirty="0"/>
              <a:t>Réunion étendue à la chef de service et aux contremaîtres du service</a:t>
            </a:r>
          </a:p>
          <a:p>
            <a:pPr lvl="2"/>
            <a:r>
              <a:rPr lang="fr-BE" dirty="0"/>
              <a:t>Résultats « inattendus » : peu de plaintes sur les conditions physiques (contraintes bien acceptées), mais focus sur la communication et la gestion des changements (structurels ou organisationnels au quotidien)</a:t>
            </a:r>
          </a:p>
          <a:p>
            <a:pPr lvl="2"/>
            <a:r>
              <a:rPr lang="fr-BE" dirty="0"/>
              <a:t>Présentation du plan d’action proposé par la ligne hiérarchique suite aux résultats de l’analyse des risques</a:t>
            </a:r>
          </a:p>
          <a:p>
            <a:pPr lvl="1"/>
            <a:r>
              <a:rPr lang="fr-BE" dirty="0"/>
              <a:t>Réunion du 23 mai 2017: </a:t>
            </a:r>
          </a:p>
          <a:p>
            <a:pPr lvl="2"/>
            <a:r>
              <a:rPr lang="fr-BE" dirty="0"/>
              <a:t>Présentation des chiffres d’absentéisme : le gisement présente désormais des taux inférieurs à ceux de Carrières du Hainaut</a:t>
            </a:r>
          </a:p>
          <a:p>
            <a:pPr lvl="2"/>
            <a:r>
              <a:rPr lang="fr-BE" dirty="0"/>
              <a:t>Présentation du suivi du plan d’action proposé par le GT en février 2016.</a:t>
            </a:r>
          </a:p>
          <a:p>
            <a:pPr lvl="3"/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9312D-1971-402F-831C-9C44F79E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041A4-D29E-4B3D-83DC-E791BD8E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AR Psychosociaux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9D1AE-3406-42B8-A25C-1E48A3F6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9159"/>
          </a:xfrm>
        </p:spPr>
        <p:txBody>
          <a:bodyPr/>
          <a:lstStyle/>
          <a:p>
            <a:r>
              <a:rPr lang="fr-BE" dirty="0"/>
              <a:t>LES AR SUIVANTES</a:t>
            </a:r>
          </a:p>
          <a:p>
            <a:pPr lvl="1"/>
            <a:r>
              <a:rPr lang="fr-BE" dirty="0"/>
              <a:t>Dans le sens du process</a:t>
            </a:r>
          </a:p>
          <a:p>
            <a:pPr lvl="2"/>
            <a:r>
              <a:rPr lang="fr-BE" dirty="0"/>
              <a:t>2017-2018 filière Tranches </a:t>
            </a:r>
          </a:p>
          <a:p>
            <a:pPr lvl="2"/>
            <a:r>
              <a:rPr lang="fr-BE" dirty="0"/>
              <a:t>2019-2021 (réalisé 2020) Produits Débités Façonnés</a:t>
            </a:r>
          </a:p>
          <a:p>
            <a:pPr lvl="2"/>
            <a:r>
              <a:rPr lang="fr-BE" dirty="0"/>
              <a:t>2022 Grands Bureaux</a:t>
            </a:r>
          </a:p>
          <a:p>
            <a:pPr lvl="1"/>
            <a:r>
              <a:rPr lang="fr-BE" dirty="0"/>
              <a:t>Selon la même « méthode »</a:t>
            </a:r>
          </a:p>
          <a:p>
            <a:pPr lvl="2"/>
            <a:r>
              <a:rPr lang="fr-BE" dirty="0"/>
              <a:t>Réunion préparatoire de choix du questionnaire, de l’arrêt des questions sociodémographiques et des groupes, choix de la méthode de passation, établissement de la ligne du temps</a:t>
            </a:r>
          </a:p>
          <a:p>
            <a:pPr lvl="2"/>
            <a:r>
              <a:rPr lang="fr-BE" dirty="0"/>
              <a:t>Réunion de présentation des résultats au GT + ligne hiérarchique + établissement d’un plan d’actions</a:t>
            </a:r>
          </a:p>
          <a:p>
            <a:pPr lvl="2"/>
            <a:r>
              <a:rPr lang="fr-BE" dirty="0"/>
              <a:t>Présentation au CPPT</a:t>
            </a:r>
          </a:p>
          <a:p>
            <a:pPr lvl="2"/>
            <a:r>
              <a:rPr lang="fr-BE" dirty="0"/>
              <a:t>Réunion de suivi du plan d’actions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9312D-1971-402F-831C-9C44F79E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5E5A8-2060-4A2F-8C4B-3A8F3D2F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Structure de la 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C749DD-513E-438D-B56A-805AB21B1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80551"/>
            <a:ext cx="7313984" cy="4196721"/>
          </a:xfrm>
        </p:spPr>
        <p:txBody>
          <a:bodyPr/>
          <a:lstStyle/>
          <a:p>
            <a:r>
              <a:rPr lang="fr-BE" dirty="0"/>
              <a:t>FOCUS « </a:t>
            </a:r>
            <a:r>
              <a:rPr lang="fr-BE" cap="all" dirty="0"/>
              <a:t>Sécurité</a:t>
            </a:r>
            <a:r>
              <a:rPr lang="fr-BE" dirty="0"/>
              <a:t> » ?</a:t>
            </a:r>
          </a:p>
          <a:p>
            <a:r>
              <a:rPr lang="fr-BE" dirty="0"/>
              <a:t>LES AR SANTÉ – ERGONOMIE (TMS) – </a:t>
            </a:r>
            <a:r>
              <a:rPr lang="fr-BE" cap="all" dirty="0"/>
              <a:t>hygiène</a:t>
            </a:r>
          </a:p>
          <a:p>
            <a:pPr lvl="1"/>
            <a:r>
              <a:rPr lang="fr-BE" dirty="0"/>
              <a:t>Sur quelles bases ?</a:t>
            </a:r>
          </a:p>
          <a:p>
            <a:pPr lvl="2"/>
            <a:r>
              <a:rPr lang="fr-BE" dirty="0"/>
              <a:t>AR </a:t>
            </a:r>
            <a:r>
              <a:rPr lang="fr-BE" dirty="0" err="1"/>
              <a:t>Kinney</a:t>
            </a:r>
            <a:r>
              <a:rPr lang="fr-BE" dirty="0"/>
              <a:t> </a:t>
            </a:r>
          </a:p>
          <a:p>
            <a:pPr lvl="2"/>
            <a:r>
              <a:rPr lang="fr-BE" dirty="0"/>
              <a:t>+ analyses sur base de mesures</a:t>
            </a:r>
          </a:p>
          <a:p>
            <a:pPr lvl="2"/>
            <a:r>
              <a:rPr lang="fr-BE" dirty="0"/>
              <a:t>+ analyses sur base d’observations de postes</a:t>
            </a:r>
          </a:p>
          <a:p>
            <a:pPr lvl="1"/>
            <a:r>
              <a:rPr lang="fr-BE" dirty="0"/>
              <a:t>Synthèse : les fiches de poste</a:t>
            </a:r>
          </a:p>
          <a:p>
            <a:pPr lvl="1"/>
            <a:r>
              <a:rPr lang="fr-BE" dirty="0"/>
              <a:t>A quoi ça sert ?</a:t>
            </a:r>
          </a:p>
          <a:p>
            <a:pPr lvl="2"/>
            <a:r>
              <a:rPr lang="fr-BE" dirty="0"/>
              <a:t>Prévention</a:t>
            </a:r>
          </a:p>
          <a:p>
            <a:pPr lvl="2"/>
            <a:r>
              <a:rPr lang="fr-BE" dirty="0"/>
              <a:t>Réaction</a:t>
            </a:r>
          </a:p>
          <a:p>
            <a:pPr lvl="3"/>
            <a:r>
              <a:rPr lang="fr-BE" dirty="0"/>
              <a:t>Le Groupe de Travail Restrictions médicales et Gestion des fins de carrière</a:t>
            </a:r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F80DF9-F89C-4433-A6F2-B9109738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2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041A4-D29E-4B3D-83DC-E791BD8E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6851104" cy="1143000"/>
          </a:xfrm>
        </p:spPr>
        <p:txBody>
          <a:bodyPr/>
          <a:lstStyle/>
          <a:p>
            <a:r>
              <a:rPr lang="fr-BE" cap="all" dirty="0"/>
              <a:t>AR Psychosociaux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9D1AE-3406-42B8-A25C-1E48A3F6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9159"/>
          </a:xfrm>
        </p:spPr>
        <p:txBody>
          <a:bodyPr/>
          <a:lstStyle/>
          <a:p>
            <a:pPr lvl="1"/>
            <a:r>
              <a:rPr lang="fr-BE" dirty="0"/>
              <a:t>En tenant compte des évolutions des questionnaires et du public-cible</a:t>
            </a:r>
          </a:p>
          <a:p>
            <a:pPr lvl="2"/>
            <a:r>
              <a:rPr lang="fr-BE" dirty="0"/>
              <a:t>Filière Tranches : séances de remplissage du questionnaire papier, assistées du CPAP</a:t>
            </a:r>
          </a:p>
          <a:p>
            <a:pPr lvl="2"/>
            <a:r>
              <a:rPr lang="fr-BE" dirty="0"/>
              <a:t>PDF : séances de remplissage en ligne sur tablette, par groupes de 10, assistées du CPAP</a:t>
            </a:r>
          </a:p>
          <a:p>
            <a:pPr lvl="2"/>
            <a:r>
              <a:rPr lang="fr-BE" dirty="0"/>
              <a:t>Grands Bureaux : remplissage en ligne par le collaborateur sur son propre pc</a:t>
            </a:r>
          </a:p>
          <a:p>
            <a:pPr lvl="1"/>
            <a:r>
              <a:rPr lang="fr-BE" dirty="0"/>
              <a:t>En demandant des tableaux comparatifs</a:t>
            </a:r>
          </a:p>
          <a:p>
            <a:pPr lvl="2"/>
            <a:r>
              <a:rPr lang="fr-BE" dirty="0"/>
              <a:t>1. sur base de l’ancienneté</a:t>
            </a:r>
          </a:p>
          <a:p>
            <a:pPr lvl="2"/>
            <a:r>
              <a:rPr lang="fr-BE" dirty="0"/>
              <a:t>2. sur base du groupe du travailleur</a:t>
            </a:r>
          </a:p>
          <a:p>
            <a:pPr lvl="1"/>
            <a:r>
              <a:rPr lang="fr-BE" dirty="0"/>
              <a:t>Quelques leçons-clés</a:t>
            </a:r>
          </a:p>
          <a:p>
            <a:pPr lvl="2"/>
            <a:r>
              <a:rPr lang="fr-BE" dirty="0"/>
              <a:t>Soutien du SEPP primordial</a:t>
            </a:r>
          </a:p>
          <a:p>
            <a:pPr lvl="2"/>
            <a:r>
              <a:rPr lang="fr-BE" dirty="0"/>
              <a:t>Structuration du mode de réalisation des analyses de risques psychosociaux : important de choisir une date de passation appropriée (période d’activité « basse »)</a:t>
            </a:r>
          </a:p>
          <a:p>
            <a:pPr lvl="2"/>
            <a:r>
              <a:rPr lang="fr-BE" dirty="0"/>
              <a:t>Nécessité d’une réévaluation des résultats</a:t>
            </a:r>
          </a:p>
          <a:p>
            <a:pPr lvl="2"/>
            <a:r>
              <a:rPr lang="fr-BE" dirty="0"/>
              <a:t>Le temps passe toujours plus vite qu’on ne croit…</a:t>
            </a:r>
          </a:p>
          <a:p>
            <a:pPr lvl="2"/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9312D-1971-402F-831C-9C44F79E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1DAEE-8274-78FA-253A-BF72D24D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517232"/>
            <a:ext cx="96933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3F80DB7-389F-7A37-E1C1-30B88C6D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2" y="4609005"/>
            <a:ext cx="2167253" cy="15121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731746-D9FD-4926-857C-07F5824A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AR Psychosociaux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CBB01-75A9-432B-BA5C-B853642D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06" y="1417639"/>
            <a:ext cx="8229600" cy="5333072"/>
          </a:xfrm>
        </p:spPr>
        <p:txBody>
          <a:bodyPr/>
          <a:lstStyle/>
          <a:p>
            <a:r>
              <a:rPr lang="fr-BE" cap="all" dirty="0"/>
              <a:t>A quoi ça sert ? </a:t>
            </a:r>
          </a:p>
          <a:p>
            <a:pPr lvl="1"/>
            <a:r>
              <a:rPr lang="fr-BE" dirty="0"/>
              <a:t>A respecter les obligations légales</a:t>
            </a:r>
          </a:p>
          <a:p>
            <a:pPr lvl="1"/>
            <a:r>
              <a:rPr lang="fr-BE" dirty="0"/>
              <a:t>A prendre des actions collectives</a:t>
            </a:r>
          </a:p>
          <a:p>
            <a:pPr lvl="2"/>
            <a:r>
              <a:rPr lang="fr-BE" dirty="0"/>
              <a:t>De réaction, sur les thématiques qui sont importantes au quotidien pour le personnel</a:t>
            </a:r>
          </a:p>
          <a:p>
            <a:pPr lvl="3"/>
            <a:r>
              <a:rPr lang="fr-BE" dirty="0"/>
              <a:t>Communication : instauration de « réunion changement de poste » entre les brigadiers; flash-sécurité sur les personnes de confiance; …</a:t>
            </a:r>
          </a:p>
          <a:p>
            <a:pPr lvl="3"/>
            <a:r>
              <a:rPr lang="fr-BE" dirty="0"/>
              <a:t>Conditions de vie au travail : focus sur les solutions pour les vestiaires, les sanitaires, les réfectoires, les espaces communs, …</a:t>
            </a:r>
          </a:p>
          <a:p>
            <a:pPr lvl="2"/>
            <a:r>
              <a:rPr lang="fr-BE" dirty="0"/>
              <a:t>De prévention</a:t>
            </a:r>
          </a:p>
          <a:p>
            <a:pPr lvl="3"/>
            <a:r>
              <a:rPr lang="fr-BE" dirty="0"/>
              <a:t>Création d’outils d’investigation pour faire face à des résultats inattendus (ex enquête sur la perception des risques par secteur)</a:t>
            </a:r>
          </a:p>
          <a:p>
            <a:pPr lvl="3"/>
            <a:r>
              <a:rPr lang="fr-BE" dirty="0"/>
              <a:t>Transfert des actions décidées pour un service à un autre  (par ex : Quarts d’heure « risques psychosociaux, que faire ? »)</a:t>
            </a:r>
          </a:p>
          <a:p>
            <a:pPr lvl="3"/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0096AB-5E51-402F-B2A5-AF98FECC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33741B-7BB6-9E0F-3BDD-C977C958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43" y="5253016"/>
            <a:ext cx="2009599" cy="1512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B7C64F-01E6-FAE0-5363-9285727C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854" y="5219006"/>
            <a:ext cx="201664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50"/>
                            </p:stCondLst>
                            <p:childTnLst>
                              <p:par>
                                <p:cTn id="69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250"/>
                            </p:stCondLst>
                            <p:childTnLst>
                              <p:par>
                                <p:cTn id="75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750"/>
                            </p:stCondLst>
                            <p:childTnLst>
                              <p:par>
                                <p:cTn id="81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250"/>
                            </p:stCondLst>
                            <p:childTnLst>
                              <p:par>
                                <p:cTn id="89" presetID="1" presetClass="entr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750"/>
                            </p:stCondLst>
                            <p:childTnLst>
                              <p:par>
                                <p:cTn id="95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250"/>
                            </p:stCondLst>
                            <p:childTnLst>
                              <p:par>
                                <p:cTn id="101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07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" presetClass="entr" presetSubtype="0" fill="hold" grpId="3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31746-D9FD-4926-857C-07F5824A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En guise de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CBB01-75A9-432B-BA5C-B853642D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1"/>
          </a:xfrm>
        </p:spPr>
        <p:txBody>
          <a:bodyPr/>
          <a:lstStyle/>
          <a:p>
            <a:r>
              <a:rPr lang="fr-BE" cap="all" dirty="0"/>
              <a:t>les limites (et la richesse) : l’individu </a:t>
            </a:r>
          </a:p>
          <a:p>
            <a:pPr marL="0" indent="0">
              <a:buNone/>
            </a:pPr>
            <a:r>
              <a:rPr lang="fr-BE" b="0" dirty="0"/>
              <a:t>On ne travaille pas avec 450 personnes, mais avec 450 x 1 personne…</a:t>
            </a:r>
          </a:p>
          <a:p>
            <a:pPr lvl="1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Le nombre de postes et le nombre d’horaires de travail sont limités 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ce qui serait souhaitable pour un individu n’est pas forcément réalisable du point de vue technique, organisationnel et moral</a:t>
            </a:r>
          </a:p>
          <a:p>
            <a:pPr lvl="1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Caractéristiques personnelles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État de santé variable selon les individus; restrictions médicales individuelles selon pathologies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Caractère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Relations interpersonnelles primordiales</a:t>
            </a:r>
          </a:p>
          <a:p>
            <a:pPr lvl="1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Aspect théoriquement confidentiel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Des données médicales ou psychosociales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Dans une entreprise où tout le monde sait souvent tout par le travailleur lui-même</a:t>
            </a:r>
            <a:endParaRPr lang="fr-BE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fr-B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fr-B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0">
              <a:buNone/>
            </a:pPr>
            <a:endParaRPr lang="fr-BE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0096AB-5E51-402F-B2A5-AF98FECC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806A69-DA6E-3961-60CB-9DB45AA8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58" y="3861048"/>
            <a:ext cx="2256492" cy="16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676A2-2082-4191-8A1A-00F6849C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En guise de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FBAFDF-9A82-4767-929B-0AA134FC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1"/>
          </a:xfrm>
        </p:spPr>
        <p:txBody>
          <a:bodyPr/>
          <a:lstStyle/>
          <a:p>
            <a:r>
              <a:rPr lang="fr-BE" cap="all" dirty="0"/>
              <a:t>les éléments-clés de la réussite</a:t>
            </a:r>
          </a:p>
          <a:p>
            <a:pPr lvl="1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Collaboration avec le SEPP, partenaire principal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Médecins du travail partie prenante du GT, briefing du médecin du travail par chef du SIPP avant les visites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CPAP partie prenante du GT mais aussi de la cellule personnes de confiance</a:t>
            </a:r>
          </a:p>
          <a:p>
            <a:pPr lvl="1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Collaboration avec experts</a:t>
            </a:r>
          </a:p>
          <a:p>
            <a:pPr lvl="2"/>
            <a:r>
              <a:rPr lang="fr-BE" sz="1800" dirty="0" err="1">
                <a:ea typeface="Verdana" panose="020B0604030504040204" pitchFamily="34" charset="0"/>
                <a:cs typeface="Verdana" panose="020B0604030504040204" pitchFamily="34" charset="0"/>
              </a:rPr>
              <a:t>Fedris</a:t>
            </a:r>
            <a:endParaRPr lang="fr-B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Autres services externes</a:t>
            </a:r>
            <a:endParaRPr lang="fr-B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</a:rPr>
              <a:t>Concertation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SIPP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SEPP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Employeur (direction + ligne hiérarchique)</a:t>
            </a:r>
          </a:p>
          <a:p>
            <a:pPr lvl="2"/>
            <a:r>
              <a:rPr lang="fr-BE" sz="1800" dirty="0">
                <a:ea typeface="Verdana" panose="020B0604030504040204" pitchFamily="34" charset="0"/>
                <a:cs typeface="Verdana" panose="020B0604030504040204" pitchFamily="34" charset="0"/>
              </a:rPr>
              <a:t>Délégations syndicales</a:t>
            </a:r>
          </a:p>
          <a:p>
            <a:pPr marL="266700" lvl="1" indent="0">
              <a:buNone/>
            </a:pPr>
            <a:endParaRPr lang="fr-BE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BE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ANTICIPER : </a:t>
            </a:r>
            <a:r>
              <a:rPr lang="fr-BE" cap="all" dirty="0">
                <a:ea typeface="Verdana" panose="020B0604030504040204" pitchFamily="34" charset="0"/>
                <a:cs typeface="Verdana" panose="020B0604030504040204" pitchFamily="34" charset="0"/>
              </a:rPr>
              <a:t>prévenir plutôt que subir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ECFF-11D5-456F-AB21-B13A8F9B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1687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5E5A8-2060-4A2F-8C4B-3A8F3D2F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all" dirty="0"/>
              <a:t>Structure de la 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C749DD-513E-438D-B56A-805AB21B1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/>
          <a:lstStyle/>
          <a:p>
            <a:r>
              <a:rPr lang="fr-BE" dirty="0"/>
              <a:t>LES AR PSYCHOSOCIAUX</a:t>
            </a:r>
          </a:p>
          <a:p>
            <a:pPr lvl="1"/>
            <a:r>
              <a:rPr lang="fr-BE" dirty="0"/>
              <a:t>Pourquoi? Comment ?</a:t>
            </a:r>
          </a:p>
          <a:p>
            <a:pPr lvl="2"/>
            <a:r>
              <a:rPr lang="fr-BE" dirty="0"/>
              <a:t>Le Groupe de Travail Risques Psychosociaux</a:t>
            </a:r>
          </a:p>
          <a:p>
            <a:pPr lvl="2"/>
            <a:r>
              <a:rPr lang="fr-BE" dirty="0"/>
              <a:t>La première AR psychosociaux : le gisement</a:t>
            </a:r>
          </a:p>
          <a:p>
            <a:pPr lvl="2"/>
            <a:r>
              <a:rPr lang="fr-BE" dirty="0"/>
              <a:t>Les AR psychosociaux suivantes</a:t>
            </a:r>
          </a:p>
          <a:p>
            <a:pPr lvl="2"/>
            <a:r>
              <a:rPr lang="fr-BE" dirty="0"/>
              <a:t>Leçons-clés</a:t>
            </a:r>
          </a:p>
          <a:p>
            <a:pPr lvl="1"/>
            <a:r>
              <a:rPr lang="fr-BE" dirty="0"/>
              <a:t>A quoi ça sert ?</a:t>
            </a:r>
          </a:p>
          <a:p>
            <a:pPr lvl="2"/>
            <a:r>
              <a:rPr lang="fr-BE" dirty="0"/>
              <a:t>Prévention</a:t>
            </a:r>
          </a:p>
          <a:p>
            <a:pPr lvl="2"/>
            <a:r>
              <a:rPr lang="fr-BE" dirty="0"/>
              <a:t>Réaction</a:t>
            </a:r>
          </a:p>
          <a:p>
            <a:pPr marL="720725" lvl="2" indent="0">
              <a:buNone/>
            </a:pPr>
            <a:endParaRPr lang="fr-BE" dirty="0"/>
          </a:p>
          <a:p>
            <a:r>
              <a:rPr lang="fr-BE" cap="all" dirty="0"/>
              <a:t>En guise de conclusion</a:t>
            </a:r>
          </a:p>
          <a:p>
            <a:pPr lvl="1"/>
            <a:r>
              <a:rPr lang="fr-BE" dirty="0"/>
              <a:t>Les écueils – les limites</a:t>
            </a:r>
          </a:p>
          <a:p>
            <a:pPr lvl="1"/>
            <a:r>
              <a:rPr lang="fr-BE" dirty="0"/>
              <a:t>Les éléments-clés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F80DF9-F89C-4433-A6F2-B9109738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1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rrières du Hainaut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en-US" cap="all" dirty="0" err="1"/>
              <a:t>Carrières</a:t>
            </a:r>
            <a:r>
              <a:rPr lang="en-US" cap="all" dirty="0"/>
              <a:t> du Hainaut SA – </a:t>
            </a:r>
            <a:r>
              <a:rPr lang="en-US" cap="all" dirty="0" err="1"/>
              <a:t>Granulats</a:t>
            </a:r>
            <a:r>
              <a:rPr lang="en-US" cap="all" dirty="0"/>
              <a:t> du </a:t>
            </a:r>
            <a:r>
              <a:rPr lang="en-US" cap="all" dirty="0" err="1"/>
              <a:t>HAinaut</a:t>
            </a:r>
            <a:endParaRPr lang="en-US" cap="al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1944" y="3212977"/>
            <a:ext cx="314554" cy="288032"/>
          </a:xfrm>
        </p:spPr>
        <p:txBody>
          <a:bodyPr/>
          <a:lstStyle/>
          <a:p>
            <a:fld id="{D37CE4A8-0FBC-4782-9DFC-450585D4A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F:\QUALITE\LABELLISATION\PHOTOS\OBLIQUES\CDH\012.JPG">
            <a:extLst>
              <a:ext uri="{FF2B5EF4-FFF2-40B4-BE49-F238E27FC236}">
                <a16:creationId xmlns:a16="http://schemas.microsoft.com/office/drawing/2014/main" id="{A0D3F399-E8DA-4624-930B-371DC04A25C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b="7781"/>
          <a:stretch/>
        </p:blipFill>
        <p:spPr>
          <a:xfrm>
            <a:off x="467283" y="1573030"/>
            <a:ext cx="7185331" cy="5096329"/>
          </a:xfrm>
          <a:prstGeom prst="rect">
            <a:avLst/>
          </a:prstGeom>
          <a:noFill/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240460-F4BF-4D68-B7E9-D3E6BB15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28799"/>
            <a:ext cx="6336704" cy="4954563"/>
          </a:xfrm>
        </p:spPr>
        <p:txBody>
          <a:bodyPr/>
          <a:lstStyle/>
          <a:p>
            <a:pPr marL="0" indent="0">
              <a:buNone/>
            </a:pPr>
            <a:r>
              <a:rPr lang="fr-BE" u="sng" dirty="0">
                <a:solidFill>
                  <a:schemeClr val="bg1"/>
                </a:solidFill>
              </a:rPr>
              <a:t>Personnel</a:t>
            </a:r>
          </a:p>
          <a:p>
            <a:pPr marL="0" indent="0">
              <a:buNone/>
            </a:pPr>
            <a:r>
              <a:rPr lang="fr-BE" sz="1600" b="1" dirty="0">
                <a:solidFill>
                  <a:schemeClr val="bg1"/>
                </a:solidFill>
              </a:rPr>
              <a:t>432 personnes, 351 ouvriers et brigadiers - </a:t>
            </a:r>
            <a:r>
              <a:rPr lang="fr-BE" sz="1600" dirty="0">
                <a:solidFill>
                  <a:schemeClr val="bg1"/>
                </a:solidFill>
              </a:rPr>
              <a:t>81</a:t>
            </a:r>
            <a:r>
              <a:rPr lang="fr-BE" sz="1600" b="1" dirty="0">
                <a:solidFill>
                  <a:schemeClr val="bg1"/>
                </a:solidFill>
              </a:rPr>
              <a:t> cadres et employés</a:t>
            </a:r>
          </a:p>
          <a:p>
            <a:pPr marL="0" indent="0">
              <a:buNone/>
            </a:pPr>
            <a:endParaRPr lang="fr-BE" sz="1600" b="1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fr-BE" u="sng" dirty="0">
                <a:solidFill>
                  <a:schemeClr val="bg1"/>
                </a:solidFill>
              </a:rPr>
              <a:t>Exploitation : 5 services – 15 secteurs – 375 p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ZapfDingbats"/>
              <a:buChar char="n"/>
              <a:tabLst>
                <a:tab pos="630555" algn="l"/>
              </a:tabLst>
            </a:pPr>
            <a:r>
              <a:rPr lang="fr-BE" b="1" dirty="0">
                <a:solidFill>
                  <a:schemeClr val="bg1"/>
                </a:solidFill>
              </a:rPr>
              <a:t>GRANULATS DU HAINAUT (35 p) : </a:t>
            </a:r>
            <a:r>
              <a:rPr lang="fr-BE" sz="1600" b="1" dirty="0">
                <a:solidFill>
                  <a:schemeClr val="bg1"/>
                </a:solidFill>
              </a:rPr>
              <a:t>découverture &amp; concassage </a:t>
            </a:r>
            <a:endParaRPr lang="fr-BE" b="1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ZapfDingbats"/>
              <a:buChar char="n"/>
              <a:tabLst>
                <a:tab pos="630555" algn="l"/>
              </a:tabLst>
            </a:pPr>
            <a:r>
              <a:rPr lang="fr-BE" b="1" dirty="0">
                <a:solidFill>
                  <a:schemeClr val="bg1"/>
                </a:solidFill>
              </a:rPr>
              <a:t>BLOCS (80 p) : extraction et PLB : </a:t>
            </a:r>
            <a:r>
              <a:rPr lang="fr-BE" sz="1400" b="1" dirty="0">
                <a:solidFill>
                  <a:schemeClr val="bg1"/>
                </a:solidFill>
              </a:rPr>
              <a:t>équarrissage et remonte des blocs</a:t>
            </a:r>
            <a:endParaRPr lang="fr-BE" sz="1600" b="1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ZapfDingbats"/>
              <a:buChar char="n"/>
              <a:tabLst>
                <a:tab pos="630555" algn="l"/>
              </a:tabLst>
            </a:pPr>
            <a:r>
              <a:rPr lang="fr-BE" b="1" dirty="0">
                <a:solidFill>
                  <a:schemeClr val="bg1"/>
                </a:solidFill>
              </a:rPr>
              <a:t>Filière Tranches (100 p) : </a:t>
            </a:r>
            <a:r>
              <a:rPr lang="fr-BE" sz="1400" b="1" dirty="0">
                <a:solidFill>
                  <a:schemeClr val="bg1"/>
                </a:solidFill>
              </a:rPr>
              <a:t>scieries, grands disques et monos, ventes-sciage 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ZapfDingbats"/>
              <a:buChar char="n"/>
              <a:tabLst>
                <a:tab pos="630555" algn="l"/>
              </a:tabLst>
            </a:pPr>
            <a:r>
              <a:rPr lang="fr-BE" b="1" dirty="0">
                <a:solidFill>
                  <a:schemeClr val="bg1"/>
                </a:solidFill>
              </a:rPr>
              <a:t>Produits Débités &amp; Façonnés – Surfaçage (100 p) : </a:t>
            </a:r>
            <a:r>
              <a:rPr lang="fr-BE" sz="1600" b="1" dirty="0">
                <a:solidFill>
                  <a:schemeClr val="bg1"/>
                </a:solidFill>
              </a:rPr>
              <a:t>surfaçage</a:t>
            </a:r>
            <a:r>
              <a:rPr lang="fr-BE" b="1" dirty="0">
                <a:solidFill>
                  <a:schemeClr val="bg1"/>
                </a:solidFill>
              </a:rPr>
              <a:t>, </a:t>
            </a:r>
            <a:r>
              <a:rPr lang="fr-BE" sz="1400" b="1" dirty="0">
                <a:solidFill>
                  <a:schemeClr val="bg1"/>
                </a:solidFill>
              </a:rPr>
              <a:t>marbrerie, taille mécanique, piétonnier, tailleurs de pierre &amp; centre d’expéditions</a:t>
            </a:r>
            <a:endParaRPr lang="fr-BE" sz="1800" b="1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ZapfDingbats"/>
              <a:buChar char="n"/>
              <a:tabLst>
                <a:tab pos="630555" algn="l"/>
              </a:tabLst>
            </a:pPr>
            <a:r>
              <a:rPr lang="fr-BE" b="1" dirty="0">
                <a:solidFill>
                  <a:schemeClr val="bg1"/>
                </a:solidFill>
              </a:rPr>
              <a:t>Maintenance (60 p) : </a:t>
            </a:r>
            <a:r>
              <a:rPr lang="fr-BE" sz="1400" b="1" dirty="0">
                <a:solidFill>
                  <a:schemeClr val="bg1"/>
                </a:solidFill>
              </a:rPr>
              <a:t>ateliers mécaniques haut et bas, atelier électrique, garage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BE" sz="1100" dirty="0"/>
              <a:t> </a:t>
            </a:r>
            <a:endParaRPr lang="fr-B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fr-BE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6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1FCDC-EA7A-44F6-BA13-F25F0A1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FOCUS SUR LA SÉCURITÉ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D6823-A14E-4B5B-BBA6-621F7951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1167"/>
          </a:xfrm>
        </p:spPr>
        <p:txBody>
          <a:bodyPr/>
          <a:lstStyle/>
          <a:p>
            <a:r>
              <a:rPr lang="fr-BE" dirty="0"/>
              <a:t>Lutte permanente pour diminuer les accidents de travail et incidents : </a:t>
            </a:r>
            <a:r>
              <a:rPr lang="fr-BE" b="0" dirty="0"/>
              <a:t>nombreuses opérations à risque : découpe de pierre (depuis les banquettes jusqu’aux petits formats), transport, manutention et (dé)chargement de matière, conduite d’engins, …</a:t>
            </a:r>
          </a:p>
          <a:p>
            <a:r>
              <a:rPr lang="fr-BE" dirty="0"/>
              <a:t>Des résultats qui parlent d’eux-mêmes</a:t>
            </a:r>
          </a:p>
          <a:p>
            <a:pPr lvl="7"/>
            <a:endParaRPr lang="fr-BE" dirty="0"/>
          </a:p>
          <a:p>
            <a:pPr marL="266700" lvl="1" indent="0">
              <a:buNone/>
            </a:pPr>
            <a:endParaRPr lang="fr-BE" dirty="0"/>
          </a:p>
          <a:p>
            <a:pPr lvl="1"/>
            <a:endParaRPr lang="fr-BE" dirty="0"/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04817-B6C3-479A-B5A0-6A5DF0F3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AA0073B-BDC0-69C0-24B1-B0C1C30BC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29254"/>
              </p:ext>
            </p:extLst>
          </p:nvPr>
        </p:nvGraphicFramePr>
        <p:xfrm>
          <a:off x="4795871" y="3645024"/>
          <a:ext cx="4203700" cy="220218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100356345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62355347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20208128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3527124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686342146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Origine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Jrs ITT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31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Matière - méthode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173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Outil – installations : utilisation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248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Outil – installations : rupture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365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Déplacements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057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Mouvements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3978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2126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637073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A835262-919F-238D-52AF-349C8C5D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5" y="3140968"/>
            <a:ext cx="4269755" cy="2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/>
          <a:lstStyle/>
          <a:p>
            <a:r>
              <a:rPr lang="fr-BE" dirty="0"/>
              <a:t>SUR QUELLES BASES ?</a:t>
            </a:r>
          </a:p>
          <a:p>
            <a:pPr lvl="1"/>
            <a:r>
              <a:rPr lang="fr-BE" dirty="0"/>
              <a:t>AR </a:t>
            </a:r>
            <a:r>
              <a:rPr lang="fr-BE" dirty="0" err="1"/>
              <a:t>Kinney</a:t>
            </a:r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E93467-8783-A06E-4DDD-67EE007F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15" y="4075344"/>
            <a:ext cx="8339306" cy="24517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FBD156-D4E7-A3D5-EB95-2576DBE15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43" y="2295647"/>
            <a:ext cx="8403557" cy="1693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0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/>
          <a:lstStyle/>
          <a:p>
            <a:r>
              <a:rPr lang="fr-BE" dirty="0"/>
              <a:t>SUR QUELLES BASES ?</a:t>
            </a:r>
          </a:p>
          <a:p>
            <a:pPr lvl="1"/>
            <a:r>
              <a:rPr lang="fr-BE" dirty="0"/>
              <a:t>+ analyses sur base de mesures</a:t>
            </a:r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661169-8464-5CA6-E66F-33167720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90" y="1749577"/>
            <a:ext cx="3324476" cy="39870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FBB714-E154-B9F5-4912-DE99FE624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33" y="2407494"/>
            <a:ext cx="3641322" cy="44505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277BA5-085A-8580-4551-FF4A6EEFA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904555"/>
            <a:ext cx="3028884" cy="345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8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/>
          <a:lstStyle/>
          <a:p>
            <a:r>
              <a:rPr lang="fr-BE" dirty="0"/>
              <a:t>SUR QUELLES BASES ?</a:t>
            </a:r>
          </a:p>
          <a:p>
            <a:pPr lvl="1"/>
            <a:r>
              <a:rPr lang="fr-BE" dirty="0"/>
              <a:t>+ analyses sur base d’observations de postes</a:t>
            </a:r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F8D101-CD6B-7213-D574-AC03EF06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06898"/>
            <a:ext cx="3101721" cy="41764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8687D2-AD37-2779-C3CD-FF15384A3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317" y="2406898"/>
            <a:ext cx="3279527" cy="433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9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B46C-930C-41CF-910E-5917FC5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fr-FR" cap="all" dirty="0"/>
              <a:t>LES AR SANTÉ – ERGONOMIE (TMS) – 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45AAF-709E-44EA-AF1A-7C092E81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89039"/>
          </a:xfrm>
        </p:spPr>
        <p:txBody>
          <a:bodyPr/>
          <a:lstStyle/>
          <a:p>
            <a:r>
              <a:rPr lang="fr-BE" dirty="0"/>
              <a:t>SYNTHÈSE : LES FICHES DE POSTE DE TRAVAIL</a:t>
            </a:r>
          </a:p>
          <a:p>
            <a:pPr lvl="1"/>
            <a:r>
              <a:rPr lang="fr-BE" dirty="0"/>
              <a:t>Liste des postes du département Exploitation</a:t>
            </a:r>
          </a:p>
          <a:p>
            <a:pPr marL="2667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6F75C-D87A-4086-980C-1E98BC38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4A8-0FBC-4782-9DFC-450585D4A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250DDA-41EE-2640-99D5-FB0B5B41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5" y="2320597"/>
            <a:ext cx="2537815" cy="3744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F54BB23-567C-9A72-87A8-6909AA50D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315" y="2740790"/>
            <a:ext cx="2548651" cy="370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AA629B-A497-8BA5-F449-4CA298105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189" y="3130062"/>
            <a:ext cx="2612892" cy="37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9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VXVOTES" val="4.9.99v2"/>
  <p:tag name="SENDDATAS" val="0"/>
  <p:tag name="SENDMETHODE" val="1"/>
  <p:tag name="SENDTO" val="demo@e-powervote.com"/>
  <p:tag name="PROGRAMID" val="0"/>
  <p:tag name="GROUPID" val="0"/>
  <p:tag name="USEQIDPERSO" val="-1"/>
  <p:tag name="SENDID" val="AT#1878787BD8FB1A9"/>
  <p:tag name="SENDPASS" val="AT#1CECECECECEC6A09CCE"/>
  <p:tag name="PXID" val="1"/>
  <p:tag name="SLIDEID" val="283"/>
  <p:tag name="NBSLIDES" val="24"/>
  <p:tag name="FILEPATH" val="C:\Users\SIPP-CH.CDH\Documents\SIPP\SEPP"/>
  <p:tag name="BOXDEFS" val="nb=20;b1=00001;n1=¤Name 1¤First name 1¤Service 1¤e-mail 1¤Comments 1;c1=0;w1=1;b2=00002;n2=¤Name 2¤First name 2¤Service 2¤e-mail 2¤Comments 2;c2=0;w2=1;b3=00003;n3=¤Name 3¤First name 3¤Service 3¤e-mail 3¤Comments 3;c3=0;w3=1;b4=00004;n4=¤Name 4¤First name 4¤Service 4¤e-mail 4¤Comments 4;c4=0;w4=1;b5=00005;n5=¤Name 5¤First name 5¤Service 5¤e-mail 5¤Comments 5;c5=0;w5=1;b6=00006;n6=¤Name 6¤First name 6¤Service 6¤e-mail 6¤Comments 6;c6=0;w6=1;b7=00007;n7=¤Name 7¤First name 7¤Service 7¤e-mail 7¤Comments 7;c7=0;w7=1;b8=00008;n8=¤Name 8¤First name 8¤Service 8¤e-mail 8¤Comments 8;c8=0;w8=1;b9=00009;n9=¤Name 9¤First name 9¤Service 9¤e-mail 9¤Comments 9;c9=0;w9=1;b10=00010;n10=¤Name 10¤First name 10¤Service 10¤e-mail 10¤Comments 10;c10=0;w10=1;b11=00011;n11=¤Name 11¤First name 11¤Service 11¤email 11¤Comments 11;c11=0;w11=1;b12=00012;n12=¤Name 12¤First name 12¤Service 12¤e-mail 12¤Comments 12;c12=0;w12=1;b13=00013;n13=¤Name 13¤First name 13¤Service 13¤e-mail 13¤Comments 13;c13=0;w13=1;b14=00014;n14=¤Name 14¤First name 14¤Service 14¤e-mail 14¤Comments 14;c14=0;w14=1;b15=00015;n15=¤Name 15¤First name 15¤Service 15¤e-mail 15¤Comments 15;c15=0;w15=1;b16=00016;n16=¤Name 16¤First name 16¤Service 16¤e-mail 16¤Comments 16;c16=0;w16=1;b17=00017;n17=¤Name 17¤First name 17¤Service 17¤e-mail 17¤Comments 17;c17=0;w17=1;b18=00018;n18=¤Name 18¤First name 18¤Service 18¤e-mail 18¤Comments 18;c18=0;w18=1;b19=00019;n19=¤Name 19¤First name 19¤Service 19¤e-mail 19¤Comments 19;c19=0;w19=1;b20=00020;n20=¤Name 20¤First name 20¤Service 20¤e-mail 20¤Comments 20;c20=0;w20=1;"/>
  <p:tag name="BOXFILE" val="c:\powervote\Sessions\box.ini"/>
  <p:tag name="BOXCOLSHEADS" val="SyncPart=1¤SyncOrder=1¤T1=#¤W1=480,189¤Cb1=¤Ct1=¤T2=*¤W2=750,0473¤Cb2=¤Ct2=¤T3=Team¤W3=1440¤Cb3=¤Ct3=¤T4=Name¤W4=1440¤Cb4=¤Ct4=¤T5=First name¤W5=1440¤Cb5=¤Ct5=¤T6=Service¤W6=1440¤Cb6=¤Ct6=¤T7=e-mail¤W7=1440¤Cb7=¤Ct7=¤T8=Comments¤W8=1440¤Cb8=¤Ct8=¤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71"/>
  <p:tag name="NAME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"/>
  <p:tag name="PXID" val="1"/>
  <p:tag name="SID" val="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rrières du Hainaut SA"/>
  <p:tag name="XCOPY" val="2.0"/>
  <p:tag name="SID" val="257"/>
  <p:tag name="PXI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"/>
  <p:tag name="PXID" val="1"/>
  <p:tag name="SID" val="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éthode de travail (3)"/>
  <p:tag name="PXID" val="1"/>
  <p:tag name="SID" val="268"/>
</p:tagLst>
</file>

<file path=ppt/theme/theme1.xml><?xml version="1.0" encoding="utf-8"?>
<a:theme xmlns:a="http://schemas.openxmlformats.org/drawingml/2006/main" name="Carrière du Hainaut 1.12 dark">
  <a:themeElements>
    <a:clrScheme name="Carriere du Hainaut">
      <a:dk1>
        <a:srgbClr val="495463"/>
      </a:dk1>
      <a:lt1>
        <a:sysClr val="window" lastClr="FFFFFF"/>
      </a:lt1>
      <a:dk2>
        <a:srgbClr val="495463"/>
      </a:dk2>
      <a:lt2>
        <a:srgbClr val="D8DCE2"/>
      </a:lt2>
      <a:accent1>
        <a:srgbClr val="8A97A8"/>
      </a:accent1>
      <a:accent2>
        <a:srgbClr val="8A97A8"/>
      </a:accent2>
      <a:accent3>
        <a:srgbClr val="7F8FA9"/>
      </a:accent3>
      <a:accent4>
        <a:srgbClr val="495463"/>
      </a:accent4>
      <a:accent5>
        <a:srgbClr val="DEECEE"/>
      </a:accent5>
      <a:accent6>
        <a:srgbClr val="495463"/>
      </a:accent6>
      <a:hlink>
        <a:srgbClr val="D8DCE2"/>
      </a:hlink>
      <a:folHlink>
        <a:srgbClr val="8A97A8"/>
      </a:folHlink>
    </a:clrScheme>
    <a:fontScheme name="Carriere du Hainaut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Carrière du Hainaut 1.12 dark</Template>
  <TotalTime>2524</TotalTime>
  <Words>1933</Words>
  <Application>Microsoft Office PowerPoint</Application>
  <PresentationFormat>Affichage à l'écran (4:3)</PresentationFormat>
  <Paragraphs>295</Paragraphs>
  <Slides>24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Geneva</vt:lpstr>
      <vt:lpstr>Symbol</vt:lpstr>
      <vt:lpstr>Verdana</vt:lpstr>
      <vt:lpstr>Wingdings</vt:lpstr>
      <vt:lpstr>ZapfDingbats</vt:lpstr>
      <vt:lpstr>Carrière du Hainaut 1.12 dark</vt:lpstr>
      <vt:lpstr>Conception personnalisée</vt:lpstr>
      <vt:lpstr>Comment aborder les aspects Santé / RPS / Ergonomie (TMS) dans une entreprise où le focus reste principalement placé sur la sécurité au travail ? </vt:lpstr>
      <vt:lpstr>Structure de la présentation </vt:lpstr>
      <vt:lpstr>Structure de la présentation </vt:lpstr>
      <vt:lpstr>Carrières du Hainaut SA – Granulats du HAinaut</vt:lpstr>
      <vt:lpstr>FOCUS SUR LA SÉCURITÉ ?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LES AR SANTÉ – ERGONOMIE (TMS) – hygiène</vt:lpstr>
      <vt:lpstr>AR Psychosociaux</vt:lpstr>
      <vt:lpstr>AR Psychosociaux</vt:lpstr>
      <vt:lpstr>AR Psychosociaux</vt:lpstr>
      <vt:lpstr>AR Psychosociaux</vt:lpstr>
      <vt:lpstr>AR Psychosociaux</vt:lpstr>
      <vt:lpstr>En guise de conclusion</vt:lpstr>
      <vt:lpstr>En guise de conclusion</vt:lpstr>
      <vt:lpstr>Présentation PowerPoint</vt:lpstr>
    </vt:vector>
  </TitlesOfParts>
  <Company>CDH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C.Hanton@carrieresduhainaut.com</dc:creator>
  <cp:lastModifiedBy>Hanton Catherine</cp:lastModifiedBy>
  <cp:revision>218</cp:revision>
  <cp:lastPrinted>2018-06-12T08:24:13Z</cp:lastPrinted>
  <dcterms:created xsi:type="dcterms:W3CDTF">2013-04-17T14:30:12Z</dcterms:created>
  <dcterms:modified xsi:type="dcterms:W3CDTF">2022-09-14T06:07:05Z</dcterms:modified>
</cp:coreProperties>
</file>